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365" r:id="rId3"/>
    <p:sldId id="368" r:id="rId4"/>
    <p:sldId id="366" r:id="rId5"/>
    <p:sldId id="367" r:id="rId6"/>
    <p:sldId id="275" r:id="rId7"/>
    <p:sldId id="369" r:id="rId8"/>
    <p:sldId id="370" r:id="rId9"/>
    <p:sldId id="371" r:id="rId10"/>
    <p:sldId id="338" r:id="rId11"/>
    <p:sldId id="339" r:id="rId12"/>
    <p:sldId id="372" r:id="rId13"/>
    <p:sldId id="373" r:id="rId14"/>
    <p:sldId id="334" r:id="rId15"/>
    <p:sldId id="375" r:id="rId16"/>
    <p:sldId id="374" r:id="rId17"/>
    <p:sldId id="376" r:id="rId18"/>
    <p:sldId id="297" r:id="rId19"/>
    <p:sldId id="379" r:id="rId20"/>
    <p:sldId id="305" r:id="rId21"/>
    <p:sldId id="380" r:id="rId22"/>
    <p:sldId id="306" r:id="rId23"/>
    <p:sldId id="381" r:id="rId24"/>
    <p:sldId id="304" r:id="rId25"/>
    <p:sldId id="382" r:id="rId26"/>
    <p:sldId id="384" r:id="rId27"/>
    <p:sldId id="386"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7" autoAdjust="0"/>
    <p:restoredTop sz="98429" autoAdjust="0"/>
  </p:normalViewPr>
  <p:slideViewPr>
    <p:cSldViewPr snapToGrid="0">
      <p:cViewPr varScale="1">
        <p:scale>
          <a:sx n="83" d="100"/>
          <a:sy n="83" d="100"/>
        </p:scale>
        <p:origin x="125" y="91"/>
      </p:cViewPr>
      <p:guideLst>
        <p:guide orient="horz" pos="2160"/>
        <p:guide pos="3840"/>
      </p:guideLst>
    </p:cSldViewPr>
  </p:slideViewPr>
  <p:notesTextViewPr>
    <p:cViewPr>
      <p:scale>
        <a:sx n="1" d="1"/>
        <a:sy n="1" d="1"/>
      </p:scale>
      <p:origin x="0" y="0"/>
    </p:cViewPr>
  </p:notesTextViewPr>
  <p:sorterViewPr>
    <p:cViewPr>
      <p:scale>
        <a:sx n="100" d="100"/>
        <a:sy n="100" d="100"/>
      </p:scale>
      <p:origin x="0" y="-17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1125D-C1B1-4C28-ACF1-CF46ABFC0F73}" type="datetimeFigureOut">
              <a:rPr lang="en-US" smtClean="0"/>
              <a:t>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ABBAE-6B01-48A1-B7C4-791311BB949F}" type="slidenum">
              <a:rPr lang="en-US" smtClean="0"/>
              <a:t>‹#›</a:t>
            </a:fld>
            <a:endParaRPr lang="en-US"/>
          </a:p>
        </p:txBody>
      </p:sp>
    </p:spTree>
    <p:extLst>
      <p:ext uri="{BB962C8B-B14F-4D97-AF65-F5344CB8AC3E}">
        <p14:creationId xmlns:p14="http://schemas.microsoft.com/office/powerpoint/2010/main" val="106558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25</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26</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27</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9</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12</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13</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15</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17</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19</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21</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23</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E156692-9E4F-4EC1-8F94-621791AF37D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17735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56692-9E4F-4EC1-8F94-621791AF37D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70216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56692-9E4F-4EC1-8F94-621791AF37D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4175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id="{1F833EC4-E2F9-4549-A464-40B7E5EEA6FD}"/>
              </a:ext>
            </a:extLst>
          </p:cNvPr>
          <p:cNvGrpSpPr/>
          <p:nvPr userDrawn="1"/>
        </p:nvGrpSpPr>
        <p:grpSpPr>
          <a:xfrm>
            <a:off x="0" y="0"/>
            <a:ext cx="12312019" cy="6860117"/>
            <a:chOff x="0" y="0"/>
            <a:chExt cx="12309881" cy="6858000"/>
          </a:xfrm>
        </p:grpSpPr>
        <p:pic>
          <p:nvPicPr>
            <p:cNvPr id="35" name="图片 34">
              <a:extLst>
                <a:ext uri="{FF2B5EF4-FFF2-40B4-BE49-F238E27FC236}">
                  <a16:creationId xmlns:a16="http://schemas.microsoft.com/office/drawing/2014/main"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209516213"/>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156692-9E4F-4EC1-8F94-621791AF37D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83976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156692-9E4F-4EC1-8F94-621791AF37D6}" type="datetimeFigureOut">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20794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156692-9E4F-4EC1-8F94-621791AF37D6}"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38310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156692-9E4F-4EC1-8F94-621791AF37D6}" type="datetimeFigureOut">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92519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156692-9E4F-4EC1-8F94-621791AF37D6}" type="datetimeFigureOut">
              <a:rPr lang="en-US" smtClean="0"/>
              <a:t>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65425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56692-9E4F-4EC1-8F94-621791AF37D6}" type="datetimeFigureOut">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26833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407980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68527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56692-9E4F-4EC1-8F94-621791AF37D6}" type="datetimeFigureOut">
              <a:rPr lang="en-US" smtClean="0"/>
              <a:t>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47EA4-C3E4-492A-A187-000F6625FCA8}" type="slidenum">
              <a:rPr lang="en-US" smtClean="0"/>
              <a:t>‹#›</a:t>
            </a:fld>
            <a:endParaRPr lang="en-US"/>
          </a:p>
        </p:txBody>
      </p:sp>
    </p:spTree>
    <p:extLst>
      <p:ext uri="{BB962C8B-B14F-4D97-AF65-F5344CB8AC3E}">
        <p14:creationId xmlns:p14="http://schemas.microsoft.com/office/powerpoint/2010/main" val="215881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4"/>
          <p:cNvSpPr>
            <a:spLocks noChangeArrowheads="1" noChangeShapeType="1" noTextEdit="1"/>
          </p:cNvSpPr>
          <p:nvPr/>
        </p:nvSpPr>
        <p:spPr bwMode="auto">
          <a:xfrm rot="151793">
            <a:off x="2396809" y="1582014"/>
            <a:ext cx="7772400" cy="1283795"/>
          </a:xfrm>
          <a:prstGeom prst="rect">
            <a:avLst/>
          </a:prstGeom>
        </p:spPr>
        <p:txBody>
          <a:bodyPr spcFirstLastPara="1" wrap="none" fromWordArt="1">
            <a:prstTxWarp prst="textArchUp">
              <a:avLst>
                <a:gd name="adj" fmla="val 10800004"/>
              </a:avLst>
            </a:prstTxWarp>
          </a:bodyPr>
          <a:lstStyle/>
          <a:p>
            <a:pPr algn="ctr" eaLnBrk="0" fontAlgn="base" hangingPunct="0">
              <a:spcBef>
                <a:spcPct val="0"/>
              </a:spcBef>
              <a:spcAft>
                <a:spcPct val="0"/>
              </a:spcAft>
            </a:pPr>
            <a:r>
              <a:rPr lang="en-US" sz="3200" b="1" kern="10" dirty="0">
                <a:ln w="9525" cap="sq">
                  <a:solidFill>
                    <a:srgbClr val="000000"/>
                  </a:solidFill>
                  <a:round/>
                  <a:headEnd type="none" w="sm" len="sm"/>
                  <a:tailEnd type="none" w="sm" len="sm"/>
                </a:ln>
                <a:solidFill>
                  <a:srgbClr val="FF0000"/>
                </a:solidFill>
                <a:latin typeface="Arial"/>
                <a:cs typeface="Arial"/>
              </a:rPr>
              <a:t>HOẠT </a:t>
            </a:r>
            <a:r>
              <a:rPr lang="en-US" sz="3600" b="1" kern="10" dirty="0">
                <a:ln w="9525" cap="sq">
                  <a:solidFill>
                    <a:srgbClr val="000000"/>
                  </a:solidFill>
                  <a:round/>
                  <a:headEnd type="none" w="sm" len="sm"/>
                  <a:tailEnd type="none" w="sm" len="sm"/>
                </a:ln>
                <a:solidFill>
                  <a:srgbClr val="FF0000"/>
                </a:solidFill>
                <a:latin typeface="Times New Roman" panose="02020603050405020304" pitchFamily="18" charset="0"/>
                <a:cs typeface="Times New Roman" panose="02020603050405020304" pitchFamily="18" charset="0"/>
              </a:rPr>
              <a:t>ĐỘNG</a:t>
            </a:r>
            <a:r>
              <a:rPr lang="en-US" sz="3200" b="1" kern="10" dirty="0">
                <a:ln w="9525" cap="sq">
                  <a:solidFill>
                    <a:srgbClr val="000000"/>
                  </a:solidFill>
                  <a:round/>
                  <a:headEnd type="none" w="sm" len="sm"/>
                  <a:tailEnd type="none" w="sm" len="sm"/>
                </a:ln>
                <a:solidFill>
                  <a:srgbClr val="FF0000"/>
                </a:solidFill>
                <a:latin typeface="Arial"/>
                <a:cs typeface="Arial"/>
              </a:rPr>
              <a:t> TRẢI NGHIỆM HƯỚNG NGHIỆP </a:t>
            </a:r>
          </a:p>
          <a:p>
            <a:pPr algn="ctr" eaLnBrk="0" fontAlgn="base" hangingPunct="0">
              <a:spcBef>
                <a:spcPct val="0"/>
              </a:spcBef>
              <a:spcAft>
                <a:spcPct val="0"/>
              </a:spcAft>
            </a:pPr>
            <a:r>
              <a:rPr lang="en-US" sz="3200" b="1" kern="10" dirty="0">
                <a:ln w="9525" cap="sq">
                  <a:solidFill>
                    <a:srgbClr val="000000"/>
                  </a:solidFill>
                  <a:round/>
                  <a:headEnd type="none" w="sm" len="sm"/>
                  <a:tailEnd type="none" w="sm" len="sm"/>
                </a:ln>
                <a:solidFill>
                  <a:srgbClr val="FF0000"/>
                </a:solidFill>
                <a:latin typeface="Arial"/>
                <a:cs typeface="Arial"/>
              </a:rPr>
              <a:t>LỚP 6</a:t>
            </a:r>
          </a:p>
        </p:txBody>
      </p:sp>
      <p:sp>
        <p:nvSpPr>
          <p:cNvPr id="2054" name="TextBox 24"/>
          <p:cNvSpPr txBox="1">
            <a:spLocks noChangeArrowheads="1"/>
          </p:cNvSpPr>
          <p:nvPr/>
        </p:nvSpPr>
        <p:spPr bwMode="auto">
          <a:xfrm>
            <a:off x="1600200" y="305510"/>
            <a:ext cx="906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vi-VN" sz="2800" b="1" dirty="0">
                <a:solidFill>
                  <a:srgbClr val="0070C0"/>
                </a:solidFill>
                <a:latin typeface="+mj-lt"/>
              </a:rPr>
              <a:t>PHÒNG GIÁO DỤC VÀ ĐÀO TẠO QUẬN GÒ VẤP</a:t>
            </a:r>
            <a:endParaRPr lang="en-US" sz="2800" b="1" dirty="0">
              <a:solidFill>
                <a:srgbClr val="0070C0"/>
              </a:solidFill>
              <a:latin typeface="+mj-lt"/>
            </a:endParaRPr>
          </a:p>
        </p:txBody>
      </p:sp>
      <p:sp>
        <p:nvSpPr>
          <p:cNvPr id="9" name="TextBox 24"/>
          <p:cNvSpPr txBox="1">
            <a:spLocks noChangeArrowheads="1"/>
          </p:cNvSpPr>
          <p:nvPr/>
        </p:nvSpPr>
        <p:spPr bwMode="auto">
          <a:xfrm>
            <a:off x="6976225" y="2888929"/>
            <a:ext cx="524347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5400" b="1" dirty="0">
                <a:solidFill>
                  <a:srgbClr val="0070C0"/>
                </a:solidFill>
                <a:latin typeface="Times New Roman" panose="02020603050405020304" pitchFamily="18" charset="0"/>
                <a:cs typeface="Times New Roman" panose="02020603050405020304" pitchFamily="18" charset="0"/>
              </a:rPr>
              <a:t>Chủ đề 4: </a:t>
            </a:r>
          </a:p>
          <a:p>
            <a:pPr algn="ctr"/>
            <a:r>
              <a:rPr lang="en-US" sz="5400" b="1" dirty="0">
                <a:solidFill>
                  <a:srgbClr val="0070C0"/>
                </a:solidFill>
                <a:latin typeface="Times New Roman" panose="02020603050405020304" pitchFamily="18" charset="0"/>
                <a:cs typeface="Times New Roman" panose="02020603050405020304" pitchFamily="18" charset="0"/>
              </a:rPr>
              <a:t>Nuôi dưỡng </a:t>
            </a:r>
          </a:p>
          <a:p>
            <a:pPr algn="ctr"/>
            <a:r>
              <a:rPr lang="en-US" sz="5400" b="1" dirty="0">
                <a:solidFill>
                  <a:srgbClr val="0070C0"/>
                </a:solidFill>
                <a:latin typeface="Times New Roman" panose="02020603050405020304" pitchFamily="18" charset="0"/>
                <a:cs typeface="Times New Roman" panose="02020603050405020304" pitchFamily="18" charset="0"/>
              </a:rPr>
              <a:t>quan hệ gia đình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14" y="1798770"/>
            <a:ext cx="6475413" cy="486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956130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793" y="98710"/>
            <a:ext cx="11926318" cy="1569660"/>
          </a:xfrm>
          <a:prstGeom prst="rect">
            <a:avLst/>
          </a:prstGeom>
          <a:solidFill>
            <a:schemeClr val="bg1"/>
          </a:solidFill>
        </p:spPr>
        <p:txBody>
          <a:bodyPr wrap="square">
            <a:spAutoFit/>
          </a:bodyPr>
          <a:lstStyle/>
          <a:p>
            <a:pPr algn="just">
              <a:spcBef>
                <a:spcPts val="600"/>
              </a:spcBef>
              <a:spcAft>
                <a:spcPts val="600"/>
              </a:spcAft>
            </a:pPr>
            <a:r>
              <a:rPr lang="nl-NL"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được quan tâm, chăm sóc, các thành viên trong gia đình sẽ cảm thấy vui vẻ, hạnh phúc và có thêm động lực để vượt qua khó khăn,... </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1924050"/>
            <a:ext cx="12192000" cy="5090704"/>
          </a:xfrm>
          <a:prstGeom prst="rect">
            <a:avLst/>
          </a:prstGeom>
        </p:spPr>
      </p:pic>
    </p:spTree>
    <p:extLst>
      <p:ext uri="{BB962C8B-B14F-4D97-AF65-F5344CB8AC3E}">
        <p14:creationId xmlns:p14="http://schemas.microsoft.com/office/powerpoint/2010/main" val="69820843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56814"/>
            <a:ext cx="12191999" cy="5218752"/>
          </a:xfrm>
          <a:prstGeom prst="rect">
            <a:avLst/>
          </a:prstGeom>
        </p:spPr>
      </p:pic>
      <p:sp>
        <p:nvSpPr>
          <p:cNvPr id="6" name="Rectangle 5"/>
          <p:cNvSpPr/>
          <p:nvPr/>
        </p:nvSpPr>
        <p:spPr>
          <a:xfrm>
            <a:off x="209006" y="179882"/>
            <a:ext cx="11861074" cy="1077218"/>
          </a:xfrm>
          <a:prstGeom prst="rect">
            <a:avLst/>
          </a:prstGeom>
          <a:solidFill>
            <a:schemeClr val="bg1"/>
          </a:solidFill>
        </p:spPr>
        <p:txBody>
          <a:bodyPr wrap="square">
            <a:spAutoFit/>
          </a:bodyPr>
          <a:lstStyle/>
          <a:p>
            <a:pPr algn="just">
              <a:spcBef>
                <a:spcPts val="600"/>
              </a:spcBef>
              <a:spcAft>
                <a:spcPts val="600"/>
              </a:spcAft>
            </a:pPr>
            <a:r>
              <a:rPr lang="nl-NL"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 thân em cảm thấy vui vẻ, thoải mái và thấy mình có ích khi biết quan tâm, chăm sóc các thành viên trong gia đình.</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09573"/>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436" y="1106571"/>
            <a:ext cx="11978564" cy="3970318"/>
          </a:xfrm>
          <a:prstGeom prst="rect">
            <a:avLst/>
          </a:prstGeom>
          <a:ln>
            <a:solidFill>
              <a:srgbClr val="002060"/>
            </a:solidFill>
          </a:ln>
        </p:spPr>
        <p:txBody>
          <a:bodyPr wrap="square">
            <a:spAutoFit/>
          </a:bodyPr>
          <a:lstStyle/>
          <a:p>
            <a:r>
              <a:rPr lang="nl-NL" sz="3600" b="1" dirty="0">
                <a:latin typeface="Times New Roman" pitchFamily="18" charset="0"/>
                <a:cs typeface="Times New Roman" pitchFamily="18" charset="0"/>
              </a:rPr>
              <a:t>- </a:t>
            </a:r>
            <a:r>
              <a:rPr lang="en-US" sz="3600" b="1" dirty="0">
                <a:latin typeface="Times New Roman" panose="02020603050405020304" pitchFamily="18" charset="0"/>
                <a:cs typeface="Times New Roman" panose="02020603050405020304" pitchFamily="18" charset="0"/>
              </a:rPr>
              <a:t>Thường xuyên q</a:t>
            </a:r>
            <a:r>
              <a:rPr lang="vi-VN" sz="3600" b="1" dirty="0">
                <a:latin typeface="Times New Roman" panose="02020603050405020304" pitchFamily="18" charset="0"/>
                <a:cs typeface="Times New Roman" panose="02020603050405020304" pitchFamily="18" charset="0"/>
              </a:rPr>
              <a:t>uan tâm, </a:t>
            </a:r>
            <a:r>
              <a:rPr lang="en-US" sz="3600" b="1" dirty="0">
                <a:latin typeface="Times New Roman" panose="02020603050405020304" pitchFamily="18" charset="0"/>
                <a:cs typeface="Times New Roman" panose="02020603050405020304" pitchFamily="18" charset="0"/>
              </a:rPr>
              <a:t>thăm hỏi</a:t>
            </a:r>
            <a:r>
              <a:rPr lang="vi-VN" sz="3600" b="1" dirty="0">
                <a:latin typeface="Times New Roman" panose="02020603050405020304" pitchFamily="18" charset="0"/>
                <a:cs typeface="Times New Roman" panose="02020603050405020304" pitchFamily="18" charset="0"/>
              </a:rPr>
              <a:t> nhau</a:t>
            </a:r>
            <a:r>
              <a:rPr lang="en-US" sz="3600" b="1" dirty="0">
                <a:latin typeface="Times New Roman" panose="02020603050405020304" pitchFamily="18" charset="0"/>
                <a:cs typeface="Times New Roman" panose="02020603050405020304" pitchFamily="18" charset="0"/>
              </a:rPr>
              <a:t> về cuộc sống và công việc.</a:t>
            </a:r>
          </a:p>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Chăm sóc </a:t>
            </a:r>
            <a:r>
              <a:rPr lang="en-US" sz="3600" b="1" dirty="0">
                <a:latin typeface="Times New Roman" panose="02020603050405020304" pitchFamily="18" charset="0"/>
                <a:cs typeface="Times New Roman" panose="02020603050405020304" pitchFamily="18" charset="0"/>
              </a:rPr>
              <a:t>người thân</a:t>
            </a:r>
            <a:r>
              <a:rPr lang="vi-VN" sz="3600" b="1" dirty="0">
                <a:latin typeface="Times New Roman" panose="02020603050405020304" pitchFamily="18" charset="0"/>
                <a:cs typeface="Times New Roman" panose="02020603050405020304" pitchFamily="18" charset="0"/>
              </a:rPr>
              <a:t> những lúc</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mệt mỏi, ốm đau.</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Dành nhiều thời gian quây quần bên nhau.</a:t>
            </a:r>
          </a:p>
          <a:p>
            <a:r>
              <a:rPr lang="en-US" sz="3600" b="1" dirty="0">
                <a:latin typeface="Times New Roman" panose="02020603050405020304" pitchFamily="18" charset="0"/>
                <a:cs typeface="Times New Roman" panose="02020603050405020304" pitchFamily="18" charset="0"/>
              </a:rPr>
              <a:t>- Chia sẻ và hỗ trợ nhau trong các </a:t>
            </a:r>
            <a:r>
              <a:rPr lang="vi-VN" sz="3600" b="1" dirty="0">
                <a:latin typeface="Times New Roman" panose="02020603050405020304" pitchFamily="18" charset="0"/>
                <a:cs typeface="Times New Roman" panose="02020603050405020304" pitchFamily="18" charset="0"/>
              </a:rPr>
              <a:t>công việc của gia đ</a:t>
            </a:r>
            <a:r>
              <a:rPr lang="en-US" sz="3600" b="1" dirty="0">
                <a:latin typeface="Times New Roman" panose="02020603050405020304" pitchFamily="18" charset="0"/>
                <a:cs typeface="Times New Roman" panose="02020603050405020304" pitchFamily="18" charset="0"/>
              </a:rPr>
              <a:t>ì</a:t>
            </a:r>
            <a:r>
              <a:rPr lang="vi-VN" sz="3600" b="1" dirty="0">
                <a:latin typeface="Times New Roman" panose="02020603050405020304" pitchFamily="18" charset="0"/>
                <a:cs typeface="Times New Roman" panose="02020603050405020304" pitchFamily="18" charset="0"/>
              </a:rPr>
              <a:t>nh.</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Hỗ trợ nhau về vật chất và tinh thần khi cần.</a:t>
            </a:r>
          </a:p>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Duy tr</a:t>
            </a:r>
            <a:r>
              <a:rPr lang="en-US" sz="3600" b="1" dirty="0">
                <a:latin typeface="Times New Roman" panose="02020603050405020304" pitchFamily="18" charset="0"/>
                <a:cs typeface="Times New Roman" panose="02020603050405020304" pitchFamily="18" charset="0"/>
              </a:rPr>
              <a:t>ì</a:t>
            </a:r>
            <a:r>
              <a:rPr lang="vi-VN" sz="3600" b="1" dirty="0">
                <a:latin typeface="Times New Roman" panose="02020603050405020304" pitchFamily="18" charset="0"/>
                <a:cs typeface="Times New Roman" panose="02020603050405020304" pitchFamily="18" charset="0"/>
              </a:rPr>
              <a:t> bữa cơm gia đ</a:t>
            </a:r>
            <a:r>
              <a:rPr lang="en-US" sz="3600" b="1" dirty="0">
                <a:latin typeface="Times New Roman" panose="02020603050405020304" pitchFamily="18" charset="0"/>
                <a:cs typeface="Times New Roman" panose="02020603050405020304" pitchFamily="18" charset="0"/>
              </a:rPr>
              <a:t>ì</a:t>
            </a:r>
            <a:r>
              <a:rPr lang="vi-VN" sz="3600" b="1" dirty="0">
                <a:latin typeface="Times New Roman" panose="02020603050405020304" pitchFamily="18" charset="0"/>
                <a:cs typeface="Times New Roman" panose="02020603050405020304" pitchFamily="18" charset="0"/>
              </a:rPr>
              <a:t>nh</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thường xuyên.</a:t>
            </a:r>
            <a:endParaRPr lang="nl-NL"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1939149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6717" y="970201"/>
            <a:ext cx="10030738" cy="1446550"/>
          </a:xfrm>
          <a:prstGeom prst="rect">
            <a:avLst/>
          </a:prstGeom>
          <a:noFill/>
        </p:spPr>
        <p:txBody>
          <a:bodyPr wrap="square" rtlCol="0">
            <a:spAutoFit/>
          </a:bodyPr>
          <a:lstStyle/>
          <a:p>
            <a:pPr algn="ctr"/>
            <a:r>
              <a:rPr lang="en-US" altLang="zh-CN" sz="4400" b="1" spc="-4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Nhiệm vụ  3: </a:t>
            </a:r>
            <a:r>
              <a:rPr lang="en-US" sz="4400" b="1" dirty="0">
                <a:solidFill>
                  <a:srgbClr val="0070C0"/>
                </a:solidFill>
                <a:latin typeface="Times New Roman" pitchFamily="18" charset="0"/>
                <a:cs typeface="Times New Roman" pitchFamily="18" charset="0"/>
              </a:rPr>
              <a:t>Thực hiện những việc làm chăm sóc gia đình thường xuyên</a:t>
            </a:r>
          </a:p>
        </p:txBody>
      </p:sp>
      <p:sp>
        <p:nvSpPr>
          <p:cNvPr id="2" name="Rectangle 1"/>
          <p:cNvSpPr/>
          <p:nvPr/>
        </p:nvSpPr>
        <p:spPr>
          <a:xfrm>
            <a:off x="655091" y="3104393"/>
            <a:ext cx="10672549" cy="1754326"/>
          </a:xfrm>
          <a:prstGeom prst="rect">
            <a:avLst/>
          </a:prstGeom>
          <a:ln>
            <a:solidFill>
              <a:srgbClr val="002060"/>
            </a:solidFill>
          </a:ln>
        </p:spPr>
        <p:txBody>
          <a:bodyPr wrap="square">
            <a:spAutoFit/>
          </a:bodyPr>
          <a:lstStyle/>
          <a:p>
            <a:pPr algn="just"/>
            <a:r>
              <a:rPr lang="nl-NL" sz="3600" b="1" dirty="0">
                <a:latin typeface="Times New Roman" pitchFamily="18" charset="0"/>
                <a:cs typeface="Times New Roman" pitchFamily="18" charset="0"/>
              </a:rPr>
              <a:t>Học sinh tự cho điểm tương ứng với các hoạt động theo bảng gợi ý sau đây để khảo sát việc thể hiện sự quan tâm chăm sóc đến gia đình của bản thân. </a:t>
            </a:r>
          </a:p>
        </p:txBody>
      </p:sp>
    </p:spTree>
    <p:extLst>
      <p:ext uri="{BB962C8B-B14F-4D97-AF65-F5344CB8AC3E}">
        <p14:creationId xmlns:p14="http://schemas.microsoft.com/office/powerpoint/2010/main" val="84378904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01285456"/>
              </p:ext>
            </p:extLst>
          </p:nvPr>
        </p:nvGraphicFramePr>
        <p:xfrm>
          <a:off x="532261" y="982641"/>
          <a:ext cx="11191165" cy="4788734"/>
        </p:xfrm>
        <a:graphic>
          <a:graphicData uri="http://schemas.openxmlformats.org/drawingml/2006/table">
            <a:tbl>
              <a:tblPr firstRow="1" bandRow="1">
                <a:tableStyleId>{5C22544A-7EE6-4342-B048-85BDC9FD1C3A}</a:tableStyleId>
              </a:tblPr>
              <a:tblGrid>
                <a:gridCol w="982640">
                  <a:extLst>
                    <a:ext uri="{9D8B030D-6E8A-4147-A177-3AD203B41FA5}">
                      <a16:colId xmlns:a16="http://schemas.microsoft.com/office/drawing/2014/main" val="20000"/>
                    </a:ext>
                  </a:extLst>
                </a:gridCol>
                <a:gridCol w="3493826">
                  <a:extLst>
                    <a:ext uri="{9D8B030D-6E8A-4147-A177-3AD203B41FA5}">
                      <a16:colId xmlns:a16="http://schemas.microsoft.com/office/drawing/2014/main" val="20001"/>
                    </a:ext>
                  </a:extLst>
                </a:gridCol>
                <a:gridCol w="2238233">
                  <a:extLst>
                    <a:ext uri="{9D8B030D-6E8A-4147-A177-3AD203B41FA5}">
                      <a16:colId xmlns:a16="http://schemas.microsoft.com/office/drawing/2014/main" val="20002"/>
                    </a:ext>
                  </a:extLst>
                </a:gridCol>
                <a:gridCol w="2238233">
                  <a:extLst>
                    <a:ext uri="{9D8B030D-6E8A-4147-A177-3AD203B41FA5}">
                      <a16:colId xmlns:a16="http://schemas.microsoft.com/office/drawing/2014/main" val="20003"/>
                    </a:ext>
                  </a:extLst>
                </a:gridCol>
                <a:gridCol w="2238233">
                  <a:extLst>
                    <a:ext uri="{9D8B030D-6E8A-4147-A177-3AD203B41FA5}">
                      <a16:colId xmlns:a16="http://schemas.microsoft.com/office/drawing/2014/main" val="20004"/>
                    </a:ext>
                  </a:extLst>
                </a:gridCol>
              </a:tblGrid>
              <a:tr h="504965">
                <a:tc rowSpan="2">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STT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Những việc</a:t>
                      </a:r>
                      <a:r>
                        <a:rPr lang="en-US" sz="2800" baseline="0" dirty="0">
                          <a:solidFill>
                            <a:schemeClr val="tx1"/>
                          </a:solidFill>
                          <a:latin typeface="Times New Roman" panose="02020603050405020304" pitchFamily="18" charset="0"/>
                          <a:cs typeface="Times New Roman" panose="02020603050405020304" pitchFamily="18" charset="0"/>
                        </a:rPr>
                        <a:t> làm chăm sóc gia đình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Mức</a:t>
                      </a:r>
                      <a:r>
                        <a:rPr lang="en-US" sz="2800" baseline="0" dirty="0">
                          <a:solidFill>
                            <a:schemeClr val="tx1"/>
                          </a:solidFill>
                          <a:latin typeface="Times New Roman" panose="02020603050405020304" pitchFamily="18" charset="0"/>
                          <a:cs typeface="Times New Roman" panose="02020603050405020304" pitchFamily="18" charset="0"/>
                        </a:rPr>
                        <a:t> độ</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09214">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Thường</a:t>
                      </a:r>
                      <a:r>
                        <a:rPr lang="en-US" sz="2800" b="1" baseline="0" dirty="0">
                          <a:solidFill>
                            <a:schemeClr val="tx1"/>
                          </a:solidFill>
                          <a:latin typeface="Times New Roman" panose="02020603050405020304" pitchFamily="18" charset="0"/>
                          <a:cs typeface="Times New Roman" panose="02020603050405020304" pitchFamily="18" charset="0"/>
                        </a:rPr>
                        <a:t> xuyên</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Hiếm</a:t>
                      </a:r>
                      <a:r>
                        <a:rPr lang="en-US" sz="2800" b="1" baseline="0" dirty="0">
                          <a:solidFill>
                            <a:schemeClr val="tx1"/>
                          </a:solidFill>
                          <a:latin typeface="Times New Roman" panose="02020603050405020304" pitchFamily="18" charset="0"/>
                          <a:cs typeface="Times New Roman" panose="02020603050405020304" pitchFamily="18" charset="0"/>
                        </a:rPr>
                        <a:t> khi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dirty="0">
                          <a:solidFill>
                            <a:schemeClr val="tx1"/>
                          </a:solidFill>
                          <a:latin typeface="Times New Roman" panose="02020603050405020304" pitchFamily="18" charset="0"/>
                          <a:cs typeface="Times New Roman" panose="02020603050405020304" pitchFamily="18" charset="0"/>
                        </a:rPr>
                        <a:t>Chưa</a:t>
                      </a:r>
                      <a:r>
                        <a:rPr lang="en-US" sz="2800" b="1" baseline="0" dirty="0">
                          <a:solidFill>
                            <a:schemeClr val="tx1"/>
                          </a:solidFill>
                          <a:latin typeface="Times New Roman" panose="02020603050405020304" pitchFamily="18" charset="0"/>
                          <a:cs typeface="Times New Roman" panose="02020603050405020304" pitchFamily="18" charset="0"/>
                        </a:rPr>
                        <a:t> bao giờ</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23310">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Chào,</a:t>
                      </a:r>
                      <a:r>
                        <a:rPr lang="en-US" sz="2800" baseline="0" dirty="0">
                          <a:solidFill>
                            <a:schemeClr val="tx1"/>
                          </a:solidFill>
                          <a:latin typeface="Times New Roman" panose="02020603050405020304" pitchFamily="18" charset="0"/>
                          <a:cs typeface="Times New Roman" panose="02020603050405020304" pitchFamily="18" charset="0"/>
                        </a:rPr>
                        <a:t> hỏi thăm, trò chuyện với người thân.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23310">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Chăm</a:t>
                      </a:r>
                      <a:r>
                        <a:rPr lang="en-US" sz="2800" baseline="0" dirty="0">
                          <a:solidFill>
                            <a:schemeClr val="tx1"/>
                          </a:solidFill>
                          <a:latin typeface="Times New Roman" panose="02020603050405020304" pitchFamily="18" charset="0"/>
                          <a:cs typeface="Times New Roman" panose="02020603050405020304" pitchFamily="18" charset="0"/>
                        </a:rPr>
                        <a:t> sóc người thân những lúc mệt mỏi.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23310">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Tham gia làm</a:t>
                      </a:r>
                      <a:r>
                        <a:rPr lang="en-US" sz="2800" baseline="0" dirty="0">
                          <a:solidFill>
                            <a:schemeClr val="tx1"/>
                          </a:solidFill>
                          <a:latin typeface="Times New Roman" panose="02020603050405020304" pitchFamily="18" charset="0"/>
                          <a:cs typeface="Times New Roman" panose="02020603050405020304" pitchFamily="18" charset="0"/>
                        </a:rPr>
                        <a:t> việc nhà, giúp đỡ bố mẹ, người thân.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7097803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091" y="3104393"/>
            <a:ext cx="10672549" cy="1200329"/>
          </a:xfrm>
          <a:prstGeom prst="rect">
            <a:avLst/>
          </a:prstGeom>
          <a:ln>
            <a:solidFill>
              <a:srgbClr val="002060"/>
            </a:solidFill>
          </a:ln>
        </p:spPr>
        <p:txBody>
          <a:bodyPr wrap="square">
            <a:spAutoFit/>
          </a:bodyPr>
          <a:lstStyle/>
          <a:p>
            <a:pPr algn="just"/>
            <a:r>
              <a:rPr lang="nl-NL" sz="3600" b="1" dirty="0">
                <a:latin typeface="Times New Roman" pitchFamily="18" charset="0"/>
                <a:cs typeface="Times New Roman" pitchFamily="18" charset="0"/>
              </a:rPr>
              <a:t>Chia sẻ cảm xúc của em sau khi chăm sóc các thành viên trong gia đình.</a:t>
            </a:r>
          </a:p>
        </p:txBody>
      </p:sp>
    </p:spTree>
    <p:extLst>
      <p:ext uri="{BB962C8B-B14F-4D97-AF65-F5344CB8AC3E}">
        <p14:creationId xmlns:p14="http://schemas.microsoft.com/office/powerpoint/2010/main" val="33075792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9006" y="179882"/>
            <a:ext cx="11861074" cy="1077218"/>
          </a:xfrm>
          <a:prstGeom prst="rect">
            <a:avLst/>
          </a:prstGeom>
          <a:solidFill>
            <a:schemeClr val="bg1"/>
          </a:solidFill>
        </p:spPr>
        <p:txBody>
          <a:bodyPr wrap="square">
            <a:spAutoFit/>
          </a:bodyPr>
          <a:lstStyle/>
          <a:p>
            <a:pPr algn="just">
              <a:spcBef>
                <a:spcPts val="600"/>
              </a:spcBef>
              <a:spcAft>
                <a:spcPts val="600"/>
              </a:spcAft>
            </a:pPr>
            <a:r>
              <a:rPr lang="nl-NL"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 thân em cảm thấy vui vẻ, thoải mái và thấy mình có ích khi biết quan tâm, chăm sóc các thành viên trong gia đình.</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Graphical user interface, application&#10;&#10;Description automatically generated">
            <a:extLst>
              <a:ext uri="{FF2B5EF4-FFF2-40B4-BE49-F238E27FC236}">
                <a16:creationId xmlns:a16="http://schemas.microsoft.com/office/drawing/2014/main" id="{2C1E7D84-5054-8B4F-A248-E2F5C7994360}"/>
              </a:ext>
            </a:extLst>
          </p:cNvPr>
          <p:cNvPicPr>
            <a:picLocks noChangeAspect="1"/>
          </p:cNvPicPr>
          <p:nvPr/>
        </p:nvPicPr>
        <p:blipFill rotWithShape="1">
          <a:blip r:embed="rId2">
            <a:extLst>
              <a:ext uri="{28A0092B-C50C-407E-A947-70E740481C1C}">
                <a14:useLocalDpi xmlns:a14="http://schemas.microsoft.com/office/drawing/2010/main" val="0"/>
              </a:ext>
            </a:extLst>
          </a:blip>
          <a:srcRect l="32850" t="16812" r="49336" b="53468"/>
          <a:stretch/>
        </p:blipFill>
        <p:spPr>
          <a:xfrm>
            <a:off x="0" y="1507933"/>
            <a:ext cx="4347416" cy="4533103"/>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786FC192-28FE-F14F-AFD1-89A912EEA61F}"/>
              </a:ext>
            </a:extLst>
          </p:cNvPr>
          <p:cNvPicPr>
            <a:picLocks noChangeAspect="1"/>
          </p:cNvPicPr>
          <p:nvPr/>
        </p:nvPicPr>
        <p:blipFill rotWithShape="1">
          <a:blip r:embed="rId3">
            <a:extLst>
              <a:ext uri="{28A0092B-C50C-407E-A947-70E740481C1C}">
                <a14:useLocalDpi xmlns:a14="http://schemas.microsoft.com/office/drawing/2010/main" val="0"/>
              </a:ext>
            </a:extLst>
          </a:blip>
          <a:srcRect l="3140" t="14493" r="76811" b="50000"/>
          <a:stretch/>
        </p:blipFill>
        <p:spPr>
          <a:xfrm>
            <a:off x="4347416" y="1783830"/>
            <a:ext cx="3732282" cy="425720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A5062588-4E8B-6B42-9A92-755E6BF03FAF}"/>
              </a:ext>
            </a:extLst>
          </p:cNvPr>
          <p:cNvPicPr>
            <a:picLocks noChangeAspect="1"/>
          </p:cNvPicPr>
          <p:nvPr/>
        </p:nvPicPr>
        <p:blipFill rotWithShape="1">
          <a:blip r:embed="rId3">
            <a:extLst>
              <a:ext uri="{28A0092B-C50C-407E-A947-70E740481C1C}">
                <a14:useLocalDpi xmlns:a14="http://schemas.microsoft.com/office/drawing/2010/main" val="0"/>
              </a:ext>
            </a:extLst>
          </a:blip>
          <a:srcRect l="23188" t="14493" r="52536" b="47246"/>
          <a:stretch/>
        </p:blipFill>
        <p:spPr>
          <a:xfrm>
            <a:off x="7885094" y="2083634"/>
            <a:ext cx="4184986" cy="4296008"/>
          </a:xfrm>
          <a:prstGeom prst="rect">
            <a:avLst/>
          </a:prstGeom>
        </p:spPr>
      </p:pic>
    </p:spTree>
    <p:extLst>
      <p:ext uri="{BB962C8B-B14F-4D97-AF65-F5344CB8AC3E}">
        <p14:creationId xmlns:p14="http://schemas.microsoft.com/office/powerpoint/2010/main" val="1464924328"/>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6717" y="970201"/>
            <a:ext cx="10030738" cy="1446550"/>
          </a:xfrm>
          <a:prstGeom prst="rect">
            <a:avLst/>
          </a:prstGeom>
          <a:noFill/>
        </p:spPr>
        <p:txBody>
          <a:bodyPr wrap="square" rtlCol="0">
            <a:spAutoFit/>
          </a:bodyPr>
          <a:lstStyle/>
          <a:p>
            <a:pPr algn="ctr"/>
            <a:r>
              <a:rPr lang="en-US" altLang="zh-CN" sz="4400" b="1" spc="-4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Nhiệm vụ  4: </a:t>
            </a:r>
            <a:r>
              <a:rPr lang="vi-VN" sz="4400" b="1" dirty="0">
                <a:solidFill>
                  <a:srgbClr val="0070C0"/>
                </a:solidFill>
                <a:latin typeface="Times New Roman" panose="02020603050405020304" pitchFamily="18" charset="0"/>
                <a:cs typeface="Times New Roman" panose="02020603050405020304" pitchFamily="18" charset="0"/>
              </a:rPr>
              <a:t>Chia sẻ khó khăn cùng bố mẹ, người thân</a:t>
            </a:r>
            <a:endParaRPr lang="en-US" sz="4400" b="1" dirty="0">
              <a:solidFill>
                <a:srgbClr val="0070C0"/>
              </a:solidFill>
              <a:latin typeface="Times New Roman" pitchFamily="18" charset="0"/>
              <a:cs typeface="Times New Roman" pitchFamily="18" charset="0"/>
            </a:endParaRPr>
          </a:p>
        </p:txBody>
      </p:sp>
      <p:sp>
        <p:nvSpPr>
          <p:cNvPr id="2" name="Rectangle 1"/>
          <p:cNvSpPr/>
          <p:nvPr/>
        </p:nvSpPr>
        <p:spPr>
          <a:xfrm>
            <a:off x="655091" y="3104393"/>
            <a:ext cx="10672549" cy="1200329"/>
          </a:xfrm>
          <a:prstGeom prst="rect">
            <a:avLst/>
          </a:prstGeom>
          <a:ln>
            <a:solidFill>
              <a:srgbClr val="002060"/>
            </a:solidFill>
          </a:ln>
        </p:spPr>
        <p:txBody>
          <a:bodyPr wrap="square">
            <a:spAutoFit/>
          </a:bodyPr>
          <a:lstStyle/>
          <a:p>
            <a:pPr algn="just"/>
            <a:r>
              <a:rPr lang="en-US" sz="3600" b="1" dirty="0">
                <a:latin typeface="Times New Roman" panose="02020603050405020304" pitchFamily="18" charset="0"/>
                <a:ea typeface="Calibri" panose="020F0502020204030204" pitchFamily="34" charset="0"/>
                <a:cs typeface="Times New Roman" panose="02020603050405020304" pitchFamily="18" charset="0"/>
              </a:rPr>
              <a:t>Thực hiện chia sẻ khó khăn cùng bố mẹ, người thân khi gia đình gặp phải một số tình huống</a:t>
            </a:r>
            <a:endParaRPr lang="nl-NL"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2824235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405"/>
            <a:ext cx="1996612" cy="1877412"/>
          </a:xfrm>
          <a:prstGeom prst="rect">
            <a:avLst/>
          </a:prstGeom>
        </p:spPr>
      </p:pic>
      <p:sp>
        <p:nvSpPr>
          <p:cNvPr id="2" name="Rectangle 1"/>
          <p:cNvSpPr/>
          <p:nvPr/>
        </p:nvSpPr>
        <p:spPr>
          <a:xfrm>
            <a:off x="774178" y="1809942"/>
            <a:ext cx="10507579" cy="3785652"/>
          </a:xfrm>
          <a:prstGeom prst="rect">
            <a:avLst/>
          </a:prstGeom>
        </p:spPr>
        <p:txBody>
          <a:bodyPr wrap="square">
            <a:spAutoFit/>
          </a:bodyPr>
          <a:lstStyle/>
          <a:p>
            <a:pPr algn="just">
              <a:lnSpc>
                <a:spcPct val="150000"/>
              </a:lnSpc>
              <a:spcBef>
                <a:spcPts val="600"/>
              </a:spcBef>
              <a:spcAft>
                <a:spcPts val="600"/>
              </a:spcAft>
            </a:pPr>
            <a:r>
              <a:rPr lang="nl-NL"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1</a:t>
            </a: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Mẹ em bị ốm, hằng ngày bố vẫn phải đi làm, chị gái và em phân công nhau để chăm sóc mẹ. Em nói lời động viên mẹ như thế nào để mẹ vui hơn?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0363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F67ACF3D-C930-9A4F-919A-B1ECE4675DB4}"/>
              </a:ext>
            </a:extLst>
          </p:cNvPr>
          <p:cNvPicPr>
            <a:picLocks noChangeAspect="1"/>
          </p:cNvPicPr>
          <p:nvPr/>
        </p:nvPicPr>
        <p:blipFill rotWithShape="1">
          <a:blip r:embed="rId3">
            <a:extLst>
              <a:ext uri="{28A0092B-C50C-407E-A947-70E740481C1C}">
                <a14:useLocalDpi xmlns:a14="http://schemas.microsoft.com/office/drawing/2010/main" val="0"/>
              </a:ext>
            </a:extLst>
          </a:blip>
          <a:srcRect l="25863" t="40151" r="22560" b="33694"/>
          <a:stretch/>
        </p:blipFill>
        <p:spPr>
          <a:xfrm>
            <a:off x="434715" y="884419"/>
            <a:ext cx="10703112" cy="5036696"/>
          </a:xfrm>
          <a:prstGeom prst="rect">
            <a:avLst/>
          </a:prstGeom>
        </p:spPr>
      </p:pic>
    </p:spTree>
    <p:extLst>
      <p:ext uri="{BB962C8B-B14F-4D97-AF65-F5344CB8AC3E}">
        <p14:creationId xmlns:p14="http://schemas.microsoft.com/office/powerpoint/2010/main" val="134275278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4"/>
          <p:cNvSpPr txBox="1">
            <a:spLocks noChangeArrowheads="1"/>
          </p:cNvSpPr>
          <p:nvPr/>
        </p:nvSpPr>
        <p:spPr bwMode="auto">
          <a:xfrm>
            <a:off x="0" y="51600"/>
            <a:ext cx="12071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4400" b="1" dirty="0">
                <a:solidFill>
                  <a:srgbClr val="C00000"/>
                </a:solidFill>
                <a:latin typeface="Times New Roman" panose="02020603050405020304" pitchFamily="18" charset="0"/>
                <a:cs typeface="Times New Roman" panose="02020603050405020304" pitchFamily="18" charset="0"/>
              </a:rPr>
              <a:t>Chủ đề 4: Nuôi dưỡng quan hệ gia đình</a:t>
            </a:r>
          </a:p>
        </p:txBody>
      </p:sp>
      <p:sp>
        <p:nvSpPr>
          <p:cNvPr id="2" name="Rectangle 1"/>
          <p:cNvSpPr/>
          <p:nvPr/>
        </p:nvSpPr>
        <p:spPr>
          <a:xfrm>
            <a:off x="759033" y="2063818"/>
            <a:ext cx="10359897" cy="1365182"/>
          </a:xfrm>
          <a:prstGeom prst="rect">
            <a:avLst/>
          </a:prstGeom>
          <a:ln>
            <a:solidFill>
              <a:srgbClr val="002060"/>
            </a:solidFill>
          </a:ln>
        </p:spPr>
        <p:txBody>
          <a:bodyPr wrap="square">
            <a:spAutoFit/>
          </a:bodyPr>
          <a:lstStyle/>
          <a:p>
            <a:pPr algn="ctr">
              <a:lnSpc>
                <a:spcPct val="107000"/>
              </a:lnSpc>
              <a:spcAft>
                <a:spcPts val="1067"/>
              </a:spcAft>
            </a:pPr>
            <a:r>
              <a:rPr lang="en-US" sz="4000" b="1" dirty="0">
                <a:latin typeface="Times New Roman" pitchFamily="18" charset="0"/>
                <a:cs typeface="Times New Roman" pitchFamily="18" charset="0"/>
              </a:rPr>
              <a:t>Chia sẻ những việc làm nuôi dưỡng quan hệ gia đình</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6526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3" y="-492888"/>
            <a:ext cx="1983606" cy="1865182"/>
          </a:xfrm>
          <a:prstGeom prst="rect">
            <a:avLst/>
          </a:prstGeom>
        </p:spPr>
      </p:pic>
      <p:sp>
        <p:nvSpPr>
          <p:cNvPr id="6" name="Rectangle 5"/>
          <p:cNvSpPr/>
          <p:nvPr/>
        </p:nvSpPr>
        <p:spPr>
          <a:xfrm>
            <a:off x="866271" y="1799434"/>
            <a:ext cx="10411327" cy="3785652"/>
          </a:xfrm>
          <a:prstGeom prst="rect">
            <a:avLst/>
          </a:prstGeom>
        </p:spPr>
        <p:txBody>
          <a:bodyPr wrap="square">
            <a:spAutoFit/>
          </a:bodyPr>
          <a:lstStyle/>
          <a:p>
            <a:pPr algn="just">
              <a:lnSpc>
                <a:spcPct val="150000"/>
              </a:lnSpc>
              <a:spcBef>
                <a:spcPts val="600"/>
              </a:spcBef>
              <a:spcAft>
                <a:spcPts val="600"/>
              </a:spcAft>
            </a:pPr>
            <a:r>
              <a:rPr lang="nl-NL"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huống 2</a:t>
            </a: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Bố em đi công tác xa hai tháng. Mẹ thường đi làm cả ngày, công việc cũng rất vất vả. Em làm gì để gia đình giữ được không khí ấm áp, bớt đi sự vắng bóng của bố trong gia đình?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8649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6D873-36AF-DA4F-9AE7-A65AC313277E}"/>
              </a:ext>
            </a:extLst>
          </p:cNvPr>
          <p:cNvPicPr>
            <a:picLocks noChangeAspect="1"/>
          </p:cNvPicPr>
          <p:nvPr/>
        </p:nvPicPr>
        <p:blipFill rotWithShape="1">
          <a:blip r:embed="rId3">
            <a:extLst>
              <a:ext uri="{28A0092B-C50C-407E-A947-70E740481C1C}">
                <a14:useLocalDpi xmlns:a14="http://schemas.microsoft.com/office/drawing/2010/main" val="0"/>
              </a:ext>
            </a:extLst>
          </a:blip>
          <a:srcRect l="26995" t="14486" r="21209" b="48649"/>
          <a:stretch/>
        </p:blipFill>
        <p:spPr>
          <a:xfrm>
            <a:off x="473121" y="520838"/>
            <a:ext cx="11702148" cy="5205405"/>
          </a:xfrm>
          <a:prstGeom prst="rect">
            <a:avLst/>
          </a:prstGeom>
        </p:spPr>
      </p:pic>
    </p:spTree>
    <p:extLst>
      <p:ext uri="{BB962C8B-B14F-4D97-AF65-F5344CB8AC3E}">
        <p14:creationId xmlns:p14="http://schemas.microsoft.com/office/powerpoint/2010/main" val="428242970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22" y="-453346"/>
            <a:ext cx="1773426" cy="1667550"/>
          </a:xfrm>
          <a:prstGeom prst="rect">
            <a:avLst/>
          </a:prstGeom>
        </p:spPr>
      </p:pic>
      <p:sp>
        <p:nvSpPr>
          <p:cNvPr id="6" name="Rectangle 5"/>
          <p:cNvSpPr/>
          <p:nvPr/>
        </p:nvSpPr>
        <p:spPr>
          <a:xfrm>
            <a:off x="609287" y="1692139"/>
            <a:ext cx="10870286" cy="3785652"/>
          </a:xfrm>
          <a:prstGeom prst="rect">
            <a:avLst/>
          </a:prstGeom>
        </p:spPr>
        <p:txBody>
          <a:bodyPr wrap="square">
            <a:spAutoFit/>
          </a:bodyPr>
          <a:lstStyle/>
          <a:p>
            <a:pPr algn="just">
              <a:lnSpc>
                <a:spcPct val="150000"/>
              </a:lnSpc>
              <a:spcBef>
                <a:spcPts val="600"/>
              </a:spcBef>
              <a:spcAft>
                <a:spcPts val="600"/>
              </a:spcAft>
            </a:pPr>
            <a:r>
              <a:rPr lang="nl-NL"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3:</a:t>
            </a: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Trận lũ lụt vừa qua, gia đình em bị cuốn trôi một số tài sản lớn. Bố mẹ em rất buồn vì mất mát này. Em làm/ nói gì trong tình huống này để thể hiện sự chia sẻ khó khăn cùng bố mẹ?</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7178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ACB38FC-C0A2-5E4A-B5AB-80929974823A}"/>
              </a:ext>
            </a:extLst>
          </p:cNvPr>
          <p:cNvPicPr>
            <a:picLocks noChangeAspect="1"/>
          </p:cNvPicPr>
          <p:nvPr/>
        </p:nvPicPr>
        <p:blipFill rotWithShape="1">
          <a:blip r:embed="rId3">
            <a:extLst>
              <a:ext uri="{28A0092B-C50C-407E-A947-70E740481C1C}">
                <a14:useLocalDpi xmlns:a14="http://schemas.microsoft.com/office/drawing/2010/main" val="0"/>
              </a:ext>
            </a:extLst>
          </a:blip>
          <a:srcRect l="26995" t="51712" r="21771" b="15315"/>
          <a:stretch/>
        </p:blipFill>
        <p:spPr>
          <a:xfrm>
            <a:off x="201512" y="345952"/>
            <a:ext cx="11773477" cy="5350310"/>
          </a:xfrm>
          <a:prstGeom prst="rect">
            <a:avLst/>
          </a:prstGeom>
        </p:spPr>
      </p:pic>
    </p:spTree>
    <p:extLst>
      <p:ext uri="{BB962C8B-B14F-4D97-AF65-F5344CB8AC3E}">
        <p14:creationId xmlns:p14="http://schemas.microsoft.com/office/powerpoint/2010/main" val="428242970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0DC93508-206F-4895-AC4B-5F8390035A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893" y="-468337"/>
            <a:ext cx="1932844" cy="1817451"/>
          </a:xfrm>
          <a:prstGeom prst="rect">
            <a:avLst/>
          </a:prstGeom>
        </p:spPr>
      </p:pic>
      <p:sp>
        <p:nvSpPr>
          <p:cNvPr id="6" name="Rectangle 5"/>
          <p:cNvSpPr/>
          <p:nvPr/>
        </p:nvSpPr>
        <p:spPr>
          <a:xfrm>
            <a:off x="606181" y="1513551"/>
            <a:ext cx="10796337" cy="4708981"/>
          </a:xfrm>
          <a:prstGeom prst="rect">
            <a:avLst/>
          </a:prstGeom>
        </p:spPr>
        <p:txBody>
          <a:bodyPr wrap="square">
            <a:spAutoFit/>
          </a:bodyPr>
          <a:lstStyle/>
          <a:p>
            <a:pPr algn="just">
              <a:lnSpc>
                <a:spcPct val="150000"/>
              </a:lnSpc>
              <a:spcBef>
                <a:spcPts val="600"/>
              </a:spcBef>
              <a:spcAft>
                <a:spcPts val="600"/>
              </a:spcAft>
            </a:pPr>
            <a:r>
              <a:rPr lang="nl-NL"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huống 4</a:t>
            </a: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tác động của dịch Covid - 19 nên bố em tạm thời bị mất việc làm, công việc bán hàng của mẹ em cũng bị ảnh hưởng, gia đình thực sự gặp khó khăn. Em có thể làm gì trong tình huống này để giúp đỡ bố mẹ?</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4996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30B7F80-1D57-6446-87E4-EAE4D4D5DDA3}"/>
              </a:ext>
            </a:extLst>
          </p:cNvPr>
          <p:cNvPicPr>
            <a:picLocks noChangeAspect="1"/>
          </p:cNvPicPr>
          <p:nvPr/>
        </p:nvPicPr>
        <p:blipFill rotWithShape="1">
          <a:blip r:embed="rId3">
            <a:extLst>
              <a:ext uri="{28A0092B-C50C-407E-A947-70E740481C1C}">
                <a14:useLocalDpi xmlns:a14="http://schemas.microsoft.com/office/drawing/2010/main" val="0"/>
              </a:ext>
            </a:extLst>
          </a:blip>
          <a:srcRect l="26995" t="27568" r="21771" b="39820"/>
          <a:stretch/>
        </p:blipFill>
        <p:spPr>
          <a:xfrm>
            <a:off x="316120" y="237700"/>
            <a:ext cx="11836566" cy="5638444"/>
          </a:xfrm>
          <a:prstGeom prst="rect">
            <a:avLst/>
          </a:prstGeom>
        </p:spPr>
      </p:pic>
    </p:spTree>
    <p:extLst>
      <p:ext uri="{BB962C8B-B14F-4D97-AF65-F5344CB8AC3E}">
        <p14:creationId xmlns:p14="http://schemas.microsoft.com/office/powerpoint/2010/main" val="428242970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091" y="1404902"/>
            <a:ext cx="10672549" cy="2308324"/>
          </a:xfrm>
          <a:prstGeom prst="rect">
            <a:avLst/>
          </a:prstGeom>
          <a:ln>
            <a:solidFill>
              <a:srgbClr val="002060"/>
            </a:solidFill>
          </a:ln>
        </p:spPr>
        <p:txBody>
          <a:bodyPr wrap="square">
            <a:spAutoFit/>
          </a:bodyPr>
          <a:lstStyle/>
          <a:p>
            <a:pPr algn="just"/>
            <a:r>
              <a:rPr lang="en-US" sz="3600" b="1" dirty="0">
                <a:latin typeface="Times New Roman" panose="02020603050405020304" pitchFamily="18" charset="0"/>
                <a:ea typeface="Calibri" panose="020F0502020204030204" pitchFamily="34" charset="0"/>
                <a:cs typeface="Times New Roman" panose="02020603050405020304" pitchFamily="18" charset="0"/>
              </a:rPr>
              <a:t>Khó khăn là một phần trong cuộc sống mà gia đình nào cũng phải gặp. Khi cùng nhau chung sức vượt qua khó khăn, gia đình sẽ trở nên gắn kết và bền vững hơn.</a:t>
            </a:r>
            <a:endParaRPr lang="nl-NL"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6471881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8"/>
          <p:cNvPicPr>
            <a:picLocks noChangeAspect="1"/>
          </p:cNvPicPr>
          <p:nvPr/>
        </p:nvPicPr>
        <p:blipFill rotWithShape="1">
          <a:blip r:embed="rId3">
            <a:extLst>
              <a:ext uri="{28A0092B-C50C-407E-A947-70E740481C1C}">
                <a14:useLocalDpi xmlns:a14="http://schemas.microsoft.com/office/drawing/2010/main" val="0"/>
              </a:ext>
            </a:extLst>
          </a:blip>
          <a:srcRect t="80593"/>
          <a:stretch/>
        </p:blipFill>
        <p:spPr>
          <a:xfrm>
            <a:off x="0" y="5923128"/>
            <a:ext cx="12192000" cy="934872"/>
          </a:xfrm>
          <a:prstGeom prst="rect">
            <a:avLst/>
          </a:prstGeom>
        </p:spPr>
      </p:pic>
      <p:sp>
        <p:nvSpPr>
          <p:cNvPr id="7" name="AutoShape 52">
            <a:hlinkClick r:id="" action="ppaction://noaction"/>
          </p:cNvPr>
          <p:cNvSpPr>
            <a:spLocks noChangeArrowheads="1"/>
          </p:cNvSpPr>
          <p:nvPr/>
        </p:nvSpPr>
        <p:spPr bwMode="gray">
          <a:xfrm>
            <a:off x="3238952" y="1028701"/>
            <a:ext cx="5380393" cy="697706"/>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lIns="136063" tIns="68031" rIns="136063" bIns="68031" anchor="ctr"/>
          <a:lstStyle/>
          <a:p>
            <a:pPr algn="ctr" eaLnBrk="0" hangingPunct="0"/>
            <a:r>
              <a:rPr lang="en-US" sz="3200" b="1" dirty="0">
                <a:solidFill>
                  <a:srgbClr val="FF0000"/>
                </a:solidFill>
                <a:latin typeface="Times New Roman" pitchFamily="18" charset="0"/>
              </a:rPr>
              <a:t>DẶN DÒ HỌC SINH</a:t>
            </a:r>
          </a:p>
        </p:txBody>
      </p:sp>
      <p:sp>
        <p:nvSpPr>
          <p:cNvPr id="8" name="Rectangle 7"/>
          <p:cNvSpPr/>
          <p:nvPr/>
        </p:nvSpPr>
        <p:spPr>
          <a:xfrm>
            <a:off x="903111" y="2310560"/>
            <a:ext cx="10385778" cy="2723823"/>
          </a:xfrm>
          <a:prstGeom prst="rect">
            <a:avLst/>
          </a:prstGeom>
        </p:spPr>
        <p:txBody>
          <a:bodyPr wrap="square" lIns="136063" tIns="68031" rIns="136063" bIns="68031">
            <a:spAutoFit/>
          </a:bodyPr>
          <a:lstStyle/>
          <a:p>
            <a:pPr algn="just"/>
            <a:r>
              <a:rPr lang="en-US" sz="4200" dirty="0">
                <a:solidFill>
                  <a:srgbClr val="0033CC"/>
                </a:solidFill>
                <a:latin typeface="Times New Roman" panose="02020603050405020304" pitchFamily="18" charset="0"/>
                <a:cs typeface="Times New Roman" panose="02020603050405020304" pitchFamily="18" charset="0"/>
              </a:rPr>
              <a:t>1. Xem lại bài học hôm nay và thực hiện các  nhiệm vụ đã trao đổi trong tiết học.</a:t>
            </a:r>
          </a:p>
          <a:p>
            <a:pPr algn="just"/>
            <a:r>
              <a:rPr lang="en-US" sz="4200" dirty="0">
                <a:solidFill>
                  <a:srgbClr val="0033CC"/>
                </a:solidFill>
                <a:latin typeface="Times New Roman" panose="02020603050405020304" pitchFamily="18" charset="0"/>
                <a:cs typeface="Times New Roman" panose="02020603050405020304" pitchFamily="18" charset="0"/>
              </a:rPr>
              <a:t>2. Chuẩn bị tiết tới học khám phá tiếp các nhiệm vụ  tiếp theo trong chủ đề 4.</a:t>
            </a:r>
          </a:p>
        </p:txBody>
      </p:sp>
    </p:spTree>
    <p:extLst>
      <p:ext uri="{BB962C8B-B14F-4D97-AF65-F5344CB8AC3E}">
        <p14:creationId xmlns:p14="http://schemas.microsoft.com/office/powerpoint/2010/main" val="11983186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Administrator\Desktop\HÌNH GIA ĐÌNH\anh-nhung-cau-noi-hay-ve-gia-dinh-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062"/>
            <a:ext cx="12192000" cy="6940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istrator\Desktop\HÌNH GIA ĐÌNH\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2062"/>
            <a:ext cx="12192000" cy="6940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istrator\Desktop\HÌNH GIA ĐÌNH\anh-nhung-cau-noi-hay-ve-gia-dinh-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HÌNH GIA ĐÌNH\ngaygiadinhvn286-16238947005238328575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16175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439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916" y="1475415"/>
            <a:ext cx="7315195" cy="3970318"/>
          </a:xfrm>
          <a:prstGeom prst="rect">
            <a:avLst/>
          </a:prstGeom>
          <a:ln>
            <a:solidFill>
              <a:schemeClr val="accent5"/>
            </a:solidFill>
          </a:ln>
        </p:spPr>
        <p:txBody>
          <a:bodyPr wrap="square">
            <a:spAutoFit/>
          </a:bodyPr>
          <a:lstStyle/>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Bố hay hỏi em về t</a:t>
            </a:r>
            <a:r>
              <a:rPr lang="en-US" sz="3600" b="1" dirty="0">
                <a:latin typeface="Times New Roman" panose="02020603050405020304" pitchFamily="18" charset="0"/>
                <a:cs typeface="Times New Roman" panose="02020603050405020304" pitchFamily="18" charset="0"/>
              </a:rPr>
              <a:t>ì</a:t>
            </a:r>
            <a:r>
              <a:rPr lang="vi-VN" sz="3600" b="1" dirty="0">
                <a:latin typeface="Times New Roman" panose="02020603050405020304" pitchFamily="18" charset="0"/>
                <a:cs typeface="Times New Roman" panose="02020603050405020304" pitchFamily="18" charset="0"/>
              </a:rPr>
              <a:t>nh h</a:t>
            </a:r>
            <a:r>
              <a:rPr lang="en-US" sz="3600" b="1" dirty="0">
                <a:latin typeface="Times New Roman" panose="02020603050405020304" pitchFamily="18" charset="0"/>
                <a:cs typeface="Times New Roman" panose="02020603050405020304" pitchFamily="18" charset="0"/>
              </a:rPr>
              <a:t>ì</a:t>
            </a:r>
            <a:r>
              <a:rPr lang="vi-VN" sz="3600" b="1" dirty="0">
                <a:latin typeface="Times New Roman" panose="02020603050405020304" pitchFamily="18" charset="0"/>
                <a:cs typeface="Times New Roman" panose="02020603050405020304" pitchFamily="18" charset="0"/>
              </a:rPr>
              <a:t>nh học tập ở trường.</a:t>
            </a:r>
          </a:p>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Mẹ hay hỏi bố về công việc ở cơ quan.</a:t>
            </a:r>
          </a:p>
          <a:p>
            <a:r>
              <a:rPr lang="en-US" sz="3600" b="1" dirty="0">
                <a:latin typeface="Times New Roman" panose="02020603050405020304" pitchFamily="18" charset="0"/>
                <a:cs typeface="Times New Roman" panose="02020603050405020304" pitchFamily="18" charset="0"/>
              </a:rPr>
              <a:t>- Ông bà hỏi em có ngoan không.</a:t>
            </a:r>
          </a:p>
          <a:p>
            <a:r>
              <a:rPr lang="en-US" sz="3600" b="1" dirty="0">
                <a:latin typeface="Times New Roman" panose="02020603050405020304" pitchFamily="18" charset="0"/>
                <a:cs typeface="Times New Roman" panose="02020603050405020304" pitchFamily="18" charset="0"/>
              </a:rPr>
              <a:t>- Em hỏi ông bà về sức khỏe.</a:t>
            </a:r>
          </a:p>
          <a:p>
            <a:r>
              <a:rPr lang="en-US" sz="3600" b="1" dirty="0">
                <a:latin typeface="Times New Roman" panose="02020603050405020304" pitchFamily="18" charset="0"/>
                <a:cs typeface="Times New Roman" panose="02020603050405020304" pitchFamily="18" charset="0"/>
              </a:rPr>
              <a:t>- .............</a:t>
            </a:r>
          </a:p>
        </p:txBody>
      </p:sp>
      <p:grpSp>
        <p:nvGrpSpPr>
          <p:cNvPr id="7" name="Group 6"/>
          <p:cNvGrpSpPr/>
          <p:nvPr/>
        </p:nvGrpSpPr>
        <p:grpSpPr>
          <a:xfrm>
            <a:off x="92440" y="592112"/>
            <a:ext cx="4374629" cy="5816183"/>
            <a:chOff x="92440" y="592112"/>
            <a:chExt cx="4374629" cy="5816183"/>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5021" b="44609"/>
            <a:stretch/>
          </p:blipFill>
          <p:spPr>
            <a:xfrm>
              <a:off x="92440" y="592112"/>
              <a:ext cx="4374629" cy="5816183"/>
            </a:xfrm>
            <a:prstGeom prst="rect">
              <a:avLst/>
            </a:prstGeom>
          </p:spPr>
        </p:pic>
        <p:sp>
          <p:nvSpPr>
            <p:cNvPr id="3" name="Rectangle 2"/>
            <p:cNvSpPr/>
            <p:nvPr/>
          </p:nvSpPr>
          <p:spPr>
            <a:xfrm>
              <a:off x="353518" y="752382"/>
              <a:ext cx="3852472" cy="1384995"/>
            </a:xfrm>
            <a:prstGeom prst="rect">
              <a:avLst/>
            </a:prstGeom>
            <a:solidFill>
              <a:schemeClr val="bg1"/>
            </a:solidFill>
          </p:spPr>
          <p:txBody>
            <a:bodyPr wrap="square">
              <a:spAutoFit/>
            </a:bodyPr>
            <a:lstStyle/>
            <a:p>
              <a:r>
                <a:rPr lang="vi-VN" sz="2800" b="1" dirty="0">
                  <a:solidFill>
                    <a:srgbClr val="0070C0"/>
                  </a:solidFill>
                  <a:latin typeface="Times New Roman" panose="02020603050405020304" pitchFamily="18" charset="0"/>
                  <a:cs typeface="Times New Roman" panose="02020603050405020304" pitchFamily="18" charset="0"/>
                </a:rPr>
                <a:t>Quan tâm, hỏi thăm nhau thường</a:t>
              </a:r>
              <a:r>
                <a:rPr lang="en-US" sz="2800" b="1" dirty="0">
                  <a:solidFill>
                    <a:srgbClr val="0070C0"/>
                  </a:solidFill>
                  <a:latin typeface="Times New Roman" panose="02020603050405020304" pitchFamily="18" charset="0"/>
                  <a:cs typeface="Times New Roman" panose="02020603050405020304" pitchFamily="18" charset="0"/>
                </a:rPr>
                <a:t>xuyên về cuộc sống và công việc.</a:t>
              </a:r>
            </a:p>
          </p:txBody>
        </p:sp>
      </p:grpSp>
    </p:spTree>
    <p:extLst>
      <p:ext uri="{BB962C8B-B14F-4D97-AF65-F5344CB8AC3E}">
        <p14:creationId xmlns:p14="http://schemas.microsoft.com/office/powerpoint/2010/main" val="158181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4692" r="10615" b="45050"/>
          <a:stretch/>
        </p:blipFill>
        <p:spPr>
          <a:xfrm>
            <a:off x="1041815" y="292308"/>
            <a:ext cx="9676151" cy="4049313"/>
          </a:xfrm>
          <a:prstGeom prst="rect">
            <a:avLst/>
          </a:prstGeom>
        </p:spPr>
      </p:pic>
      <p:sp>
        <p:nvSpPr>
          <p:cNvPr id="7" name="Rectangle 6"/>
          <p:cNvSpPr/>
          <p:nvPr/>
        </p:nvSpPr>
        <p:spPr>
          <a:xfrm>
            <a:off x="1414071" y="4436375"/>
            <a:ext cx="8524407" cy="2308324"/>
          </a:xfrm>
          <a:prstGeom prst="rect">
            <a:avLst/>
          </a:prstGeom>
          <a:ln>
            <a:solidFill>
              <a:srgbClr val="0070C0"/>
            </a:solidFill>
          </a:ln>
        </p:spPr>
        <p:txBody>
          <a:bodyPr wrap="square">
            <a:spAutoFit/>
          </a:bodyPr>
          <a:lstStyle/>
          <a:p>
            <a:r>
              <a:rPr lang="en-US" sz="3600" b="1" dirty="0">
                <a:latin typeface="Times New Roman" panose="02020603050405020304" pitchFamily="18" charset="0"/>
                <a:cs typeface="Times New Roman" panose="02020603050405020304" pitchFamily="18" charset="0"/>
              </a:rPr>
              <a:t>- Mẹ nấu cháo cho bà.</a:t>
            </a:r>
          </a:p>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Em pha nước hoa quả cho mẹ.</a:t>
            </a:r>
          </a:p>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Em đấm lưng cho ông bà.</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2026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024" t="52805" r="15533"/>
          <a:stretch/>
        </p:blipFill>
        <p:spPr>
          <a:xfrm>
            <a:off x="808480" y="0"/>
            <a:ext cx="9354851" cy="4505784"/>
          </a:xfrm>
          <a:prstGeom prst="rect">
            <a:avLst/>
          </a:prstGeom>
        </p:spPr>
      </p:pic>
      <p:sp>
        <p:nvSpPr>
          <p:cNvPr id="2" name="Rectangle 1"/>
          <p:cNvSpPr/>
          <p:nvPr/>
        </p:nvSpPr>
        <p:spPr>
          <a:xfrm>
            <a:off x="2223541" y="4781145"/>
            <a:ext cx="8824210" cy="1569660"/>
          </a:xfrm>
          <a:prstGeom prst="rect">
            <a:avLst/>
          </a:prstGeom>
          <a:ln>
            <a:solidFill>
              <a:srgbClr val="0070C0"/>
            </a:solidFill>
          </a:ln>
        </p:spPr>
        <p:txBody>
          <a:bodyPr wrap="square">
            <a:spAutoFit/>
          </a:bodyPr>
          <a:lstStyle/>
          <a:p>
            <a:r>
              <a:rPr lang="en-US" sz="3200" b="1" dirty="0">
                <a:latin typeface="Times New Roman" panose="02020603050405020304" pitchFamily="18" charset="0"/>
                <a:cs typeface="Times New Roman" panose="02020603050405020304" pitchFamily="18" charset="0"/>
              </a:rPr>
              <a:t>- Cả nhà cùng tập thể dục buổi sáng.</a:t>
            </a:r>
          </a:p>
          <a:p>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Cả nhà về quê thăm ông bà.</a:t>
            </a:r>
          </a:p>
          <a:p>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Cả nhà cùng đi hội chợ/ lễ hội/ đi d</a:t>
            </a:r>
            <a:r>
              <a:rPr lang="en-US" sz="3200" b="1" dirty="0">
                <a:latin typeface="Times New Roman" panose="02020603050405020304" pitchFamily="18" charset="0"/>
                <a:cs typeface="Times New Roman" panose="02020603050405020304" pitchFamily="18" charset="0"/>
              </a:rPr>
              <a:t>ã</a:t>
            </a:r>
            <a:r>
              <a:rPr lang="vi-VN" sz="3200" b="1" dirty="0">
                <a:latin typeface="Times New Roman" panose="02020603050405020304" pitchFamily="18" charset="0"/>
                <a:cs typeface="Times New Roman" panose="02020603050405020304" pitchFamily="18" charset="0"/>
              </a:rPr>
              <a:t> ngoại…</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75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100+ hình ảnh gia đình đi mua sắm - hinhanhsieudep.n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531" r="48098"/>
          <a:stretch/>
        </p:blipFill>
        <p:spPr>
          <a:xfrm>
            <a:off x="965041" y="314794"/>
            <a:ext cx="9857856" cy="4139730"/>
          </a:xfrm>
          <a:prstGeom prst="rect">
            <a:avLst/>
          </a:prstGeom>
        </p:spPr>
      </p:pic>
      <p:sp>
        <p:nvSpPr>
          <p:cNvPr id="6" name="Rectangle 5"/>
          <p:cNvSpPr/>
          <p:nvPr/>
        </p:nvSpPr>
        <p:spPr>
          <a:xfrm>
            <a:off x="1968706" y="4496332"/>
            <a:ext cx="8854191" cy="2308324"/>
          </a:xfrm>
          <a:prstGeom prst="rect">
            <a:avLst/>
          </a:prstGeom>
          <a:ln>
            <a:solidFill>
              <a:srgbClr val="0070C0"/>
            </a:solidFill>
          </a:ln>
        </p:spPr>
        <p:txBody>
          <a:bodyPr wrap="square">
            <a:spAutoFit/>
          </a:bodyPr>
          <a:lstStyle/>
          <a:p>
            <a:r>
              <a:rPr lang="en-US" sz="3600" b="1" dirty="0">
                <a:latin typeface="+mj-lt"/>
              </a:rPr>
              <a:t>- </a:t>
            </a:r>
            <a:r>
              <a:rPr lang="vi-VN" sz="3600" b="1" dirty="0">
                <a:latin typeface="+mj-lt"/>
              </a:rPr>
              <a:t>Em chăm sóc vườn rau của bà.</a:t>
            </a:r>
          </a:p>
          <a:p>
            <a:r>
              <a:rPr lang="en-US" sz="3600" b="1" dirty="0">
                <a:latin typeface="+mj-lt"/>
              </a:rPr>
              <a:t>- </a:t>
            </a:r>
            <a:r>
              <a:rPr lang="vi-VN" sz="3600" b="1" dirty="0">
                <a:latin typeface="+mj-lt"/>
              </a:rPr>
              <a:t>Em và cả nhà dọn dẹp nhà cửa/ làm vườn.</a:t>
            </a:r>
          </a:p>
          <a:p>
            <a:r>
              <a:rPr lang="en-US" sz="3600" b="1" dirty="0">
                <a:latin typeface="+mj-lt"/>
              </a:rPr>
              <a:t>- </a:t>
            </a:r>
            <a:r>
              <a:rPr lang="en-US" sz="3600" b="1" dirty="0">
                <a:latin typeface="Times New Roman" panose="02020603050405020304" pitchFamily="18" charset="0"/>
                <a:cs typeface="Times New Roman" panose="02020603050405020304" pitchFamily="18" charset="0"/>
              </a:rPr>
              <a:t>Bố giặt quần áo cho cả nhà.</a:t>
            </a:r>
          </a:p>
          <a:p>
            <a:r>
              <a:rPr lang="en-US" sz="3600" b="1" dirty="0">
                <a:latin typeface="+mj-lt"/>
              </a:rPr>
              <a:t>- ......</a:t>
            </a:r>
          </a:p>
        </p:txBody>
      </p:sp>
    </p:spTree>
    <p:extLst>
      <p:ext uri="{BB962C8B-B14F-4D97-AF65-F5344CB8AC3E}">
        <p14:creationId xmlns:p14="http://schemas.microsoft.com/office/powerpoint/2010/main" val="1975365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100+ hình ảnh gia đình đi mua sắm - hinhanhsieudep.n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626" y="280260"/>
            <a:ext cx="9448123" cy="4021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94881" y="3987388"/>
            <a:ext cx="11257612" cy="2862322"/>
          </a:xfrm>
          <a:prstGeom prst="rect">
            <a:avLst/>
          </a:prstGeom>
          <a:ln>
            <a:solidFill>
              <a:srgbClr val="0070C0"/>
            </a:solidFill>
          </a:ln>
        </p:spPr>
        <p:txBody>
          <a:bodyPr wrap="square">
            <a:spAutoFit/>
          </a:bodyPr>
          <a:lstStyle/>
          <a:p>
            <a:r>
              <a:rPr lang="en-US" sz="3600" b="1" dirty="0">
                <a:latin typeface="Times New Roman" panose="02020603050405020304" pitchFamily="18" charset="0"/>
                <a:cs typeface="Times New Roman" panose="02020603050405020304" pitchFamily="18" charset="0"/>
              </a:rPr>
              <a:t>- Bố mẹ biếu ông bà tiền tiêu vặt hằng tháng.</a:t>
            </a:r>
          </a:p>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Họ hàng đến an ủi và hỗ trợ gia đ</a:t>
            </a:r>
            <a:r>
              <a:rPr lang="en-US" sz="3600" b="1" dirty="0">
                <a:latin typeface="Times New Roman" panose="02020603050405020304" pitchFamily="18" charset="0"/>
                <a:cs typeface="Times New Roman" panose="02020603050405020304" pitchFamily="18" charset="0"/>
              </a:rPr>
              <a:t>ì</a:t>
            </a:r>
            <a:r>
              <a:rPr lang="vi-VN" sz="3600" b="1" dirty="0">
                <a:latin typeface="Times New Roman" panose="02020603050405020304" pitchFamily="18" charset="0"/>
                <a:cs typeface="Times New Roman" panose="02020603050405020304" pitchFamily="18" charset="0"/>
              </a:rPr>
              <a:t>nh em khi</a:t>
            </a:r>
            <a:r>
              <a:rPr lang="en-US" sz="3600" b="1" dirty="0">
                <a:latin typeface="Times New Roman" panose="02020603050405020304" pitchFamily="18" charset="0"/>
                <a:cs typeface="Times New Roman" panose="02020603050405020304" pitchFamily="18" charset="0"/>
              </a:rPr>
              <a:t> nhà em bị thiệt hại vì lũ lụt.</a:t>
            </a:r>
          </a:p>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Em động viên em gái khi em ấy buồn.</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96237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100+ hình ảnh gia đình đi mua sắm - hinhanhsieudep.n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0376"/>
            <a:ext cx="12037102" cy="424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4481343"/>
            <a:ext cx="10568066" cy="2308324"/>
          </a:xfrm>
          <a:prstGeom prst="rect">
            <a:avLst/>
          </a:prstGeom>
          <a:ln>
            <a:solidFill>
              <a:srgbClr val="0070C0"/>
            </a:solidFill>
          </a:ln>
        </p:spPr>
        <p:txBody>
          <a:bodyPr wrap="square">
            <a:spAutoFit/>
          </a:bodyPr>
          <a:lstStyle/>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Em cùng mẹ nấu cơm và làm món bố thích.</a:t>
            </a:r>
          </a:p>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Bố đi chợ mua đồ ăn và nấu món mà em yêu thích.</a:t>
            </a:r>
          </a:p>
          <a:p>
            <a:pPr marL="179388" indent="-179388">
              <a:buFontTx/>
              <a:buChar char="-"/>
            </a:pP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Cả nhà cùng dọn cơm và ngồi ăn vui vẻ</a:t>
            </a:r>
            <a:r>
              <a:rPr lang="en-US" sz="3600" b="1" dirty="0">
                <a:latin typeface="Times New Roman" panose="02020603050405020304" pitchFamily="18" charset="0"/>
                <a:cs typeface="Times New Roman" panose="02020603050405020304" pitchFamily="18" charset="0"/>
              </a:rPr>
              <a:t>.</a:t>
            </a:r>
          </a:p>
          <a:p>
            <a:pPr marL="179388" indent="-179388">
              <a:buFontTx/>
              <a:buChar char="-"/>
            </a:pP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118922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inVertic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6717" y="970201"/>
            <a:ext cx="10030738" cy="1569660"/>
          </a:xfrm>
          <a:prstGeom prst="rect">
            <a:avLst/>
          </a:prstGeom>
          <a:noFill/>
        </p:spPr>
        <p:txBody>
          <a:bodyPr wrap="square" rtlCol="0">
            <a:spAutoFit/>
          </a:bodyPr>
          <a:lstStyle/>
          <a:p>
            <a:pPr algn="ctr"/>
            <a:r>
              <a:rPr lang="en-US" altLang="zh-CN" sz="4800" b="1" spc="-4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Nhiệm vụ  2:  </a:t>
            </a:r>
            <a:r>
              <a:rPr lang="en-US" sz="4800" b="1" dirty="0">
                <a:solidFill>
                  <a:srgbClr val="0070C0"/>
                </a:solidFill>
                <a:latin typeface="Times New Roman" pitchFamily="18" charset="0"/>
                <a:cs typeface="Times New Roman" pitchFamily="18" charset="0"/>
              </a:rPr>
              <a:t>Tìm hiểu cách nuôi dưỡng các mối quan hệ trong gia đình</a:t>
            </a:r>
          </a:p>
        </p:txBody>
      </p:sp>
      <p:pic>
        <p:nvPicPr>
          <p:cNvPr id="19" name="18"/>
          <p:cNvPicPr>
            <a:picLocks noChangeAspect="1"/>
          </p:cNvPicPr>
          <p:nvPr/>
        </p:nvPicPr>
        <p:blipFill rotWithShape="1">
          <a:blip r:embed="rId3">
            <a:extLst>
              <a:ext uri="{28A0092B-C50C-407E-A947-70E740481C1C}">
                <a14:useLocalDpi xmlns:a14="http://schemas.microsoft.com/office/drawing/2010/main" val="0"/>
              </a:ext>
            </a:extLst>
          </a:blip>
          <a:srcRect t="80593"/>
          <a:stretch/>
        </p:blipFill>
        <p:spPr>
          <a:xfrm>
            <a:off x="0" y="6415790"/>
            <a:ext cx="12192000" cy="442210"/>
          </a:xfrm>
          <a:prstGeom prst="rect">
            <a:avLst/>
          </a:prstGeom>
        </p:spPr>
      </p:pic>
      <p:sp>
        <p:nvSpPr>
          <p:cNvPr id="9" name="TextBox 24"/>
          <p:cNvSpPr txBox="1">
            <a:spLocks noChangeArrowheads="1"/>
          </p:cNvSpPr>
          <p:nvPr/>
        </p:nvSpPr>
        <p:spPr bwMode="auto">
          <a:xfrm>
            <a:off x="0" y="51600"/>
            <a:ext cx="120717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4400" b="1" dirty="0">
                <a:solidFill>
                  <a:srgbClr val="C00000"/>
                </a:solidFill>
                <a:latin typeface="Times New Roman" panose="02020603050405020304" pitchFamily="18" charset="0"/>
                <a:cs typeface="Times New Roman" panose="02020603050405020304" pitchFamily="18" charset="0"/>
              </a:rPr>
              <a:t>Chủ đề 4: Nuôi dưỡng quan hệ gia đình</a:t>
            </a:r>
          </a:p>
        </p:txBody>
      </p:sp>
      <p:sp>
        <p:nvSpPr>
          <p:cNvPr id="2" name="Rectangle 1"/>
          <p:cNvSpPr/>
          <p:nvPr/>
        </p:nvSpPr>
        <p:spPr>
          <a:xfrm>
            <a:off x="916051" y="2692600"/>
            <a:ext cx="10359897" cy="1323439"/>
          </a:xfrm>
          <a:prstGeom prst="rect">
            <a:avLst/>
          </a:prstGeom>
          <a:ln>
            <a:solidFill>
              <a:srgbClr val="002060"/>
            </a:solidFill>
          </a:ln>
        </p:spPr>
        <p:txBody>
          <a:bodyPr wrap="square">
            <a:spAutoFit/>
          </a:bodyPr>
          <a:lstStyle/>
          <a:p>
            <a:r>
              <a:rPr lang="nl-NL" sz="4000" b="1" dirty="0">
                <a:latin typeface="Times New Roman" pitchFamily="18" charset="0"/>
                <a:cs typeface="Times New Roman" pitchFamily="18" charset="0"/>
              </a:rPr>
              <a:t>Khi được quan tâm, chăm sóc, các thành viên trong gia đình sẽ cảm thấy như thế nào? </a:t>
            </a:r>
          </a:p>
        </p:txBody>
      </p:sp>
      <p:sp>
        <p:nvSpPr>
          <p:cNvPr id="6" name="Rectangle 5"/>
          <p:cNvSpPr/>
          <p:nvPr/>
        </p:nvSpPr>
        <p:spPr>
          <a:xfrm>
            <a:off x="855940" y="4203601"/>
            <a:ext cx="10359897" cy="1323439"/>
          </a:xfrm>
          <a:prstGeom prst="rect">
            <a:avLst/>
          </a:prstGeom>
          <a:ln>
            <a:solidFill>
              <a:srgbClr val="002060"/>
            </a:solidFill>
          </a:ln>
        </p:spPr>
        <p:txBody>
          <a:bodyPr wrap="square">
            <a:spAutoFit/>
          </a:bodyPr>
          <a:lstStyle/>
          <a:p>
            <a:r>
              <a:rPr lang="nl-NL" sz="4000" b="1" dirty="0">
                <a:latin typeface="Times New Roman" pitchFamily="18" charset="0"/>
                <a:cs typeface="Times New Roman" pitchFamily="18" charset="0"/>
              </a:rPr>
              <a:t>Bản thân em cảm thấy thế nào khi quan tâm, chăm sóc các thành viên trong gia đình?</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172947023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TotalTime>
  <Words>1003</Words>
  <Application>Microsoft Office PowerPoint</Application>
  <PresentationFormat>Widescreen</PresentationFormat>
  <Paragraphs>92</Paragraphs>
  <Slides>28</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Arial-Rounded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Hiền Phạm</cp:lastModifiedBy>
  <cp:revision>47</cp:revision>
  <dcterms:created xsi:type="dcterms:W3CDTF">2021-08-15T04:23:29Z</dcterms:created>
  <dcterms:modified xsi:type="dcterms:W3CDTF">2021-12-01T12:44:19Z</dcterms:modified>
</cp:coreProperties>
</file>